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9" r:id="rId3"/>
    <p:sldId id="259" r:id="rId4"/>
    <p:sldId id="277" r:id="rId5"/>
    <p:sldId id="275" r:id="rId6"/>
    <p:sldId id="276" r:id="rId7"/>
    <p:sldId id="268" r:id="rId8"/>
    <p:sldId id="280" r:id="rId9"/>
    <p:sldId id="278" r:id="rId10"/>
    <p:sldId id="258" r:id="rId11"/>
    <p:sldId id="271" r:id="rId12"/>
    <p:sldId id="281" r:id="rId13"/>
    <p:sldId id="272" r:id="rId1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- Ορθογώνιο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- Ορθογώνιο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- Ορθογώνιο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- Ορθογώνιο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26 - Ορθογώνιο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29 - Στρογγυλεμένο ορθογώνιο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30 - Στρογγυλεμένο ορθογώνιο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6 - Ορθογώνιο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9 - Ορθογώνιο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10 - Ορθογώνιο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- Ορθογώνιο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2B90E1AF-3BC2-4172-A0D6-D72E87815C20}" type="datetimeFigureOut">
              <a:rPr lang="el-GR" smtClean="0"/>
              <a:t>19/6/2024</a:t>
            </a:fld>
            <a:endParaRPr lang="el-GR" dirty="0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5DC69582-86A8-4FCF-9483-727D18E662D8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E1AF-3BC2-4172-A0D6-D72E87815C20}" type="datetimeFigureOut">
              <a:rPr lang="el-GR" smtClean="0"/>
              <a:t>19/6/2024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69582-86A8-4FCF-9483-727D18E662D8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E1AF-3BC2-4172-A0D6-D72E87815C20}" type="datetimeFigureOut">
              <a:rPr lang="el-GR" smtClean="0"/>
              <a:t>19/6/2024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69582-86A8-4FCF-9483-727D18E662D8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E1AF-3BC2-4172-A0D6-D72E87815C20}" type="datetimeFigureOut">
              <a:rPr lang="el-GR" smtClean="0"/>
              <a:t>19/6/2024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69582-86A8-4FCF-9483-727D18E662D8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E1AF-3BC2-4172-A0D6-D72E87815C20}" type="datetimeFigureOut">
              <a:rPr lang="el-GR" smtClean="0"/>
              <a:t>19/6/2024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69582-86A8-4FCF-9483-727D18E662D8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E1AF-3BC2-4172-A0D6-D72E87815C20}" type="datetimeFigureOut">
              <a:rPr lang="el-GR" smtClean="0"/>
              <a:t>19/6/2024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69582-86A8-4FCF-9483-727D18E662D8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6" name="2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B90E1AF-3BC2-4172-A0D6-D72E87815C20}" type="datetimeFigureOut">
              <a:rPr lang="el-GR" smtClean="0"/>
              <a:t>19/6/2024</a:t>
            </a:fld>
            <a:endParaRPr lang="el-GR" dirty="0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DC69582-86A8-4FCF-9483-727D18E662D8}" type="slidenum">
              <a:rPr lang="el-GR" smtClean="0"/>
              <a:t>‹#›</a:t>
            </a:fld>
            <a:endParaRPr lang="el-GR" dirty="0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2B90E1AF-3BC2-4172-A0D6-D72E87815C20}" type="datetimeFigureOut">
              <a:rPr lang="el-GR" smtClean="0"/>
              <a:t>19/6/2024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5DC69582-86A8-4FCF-9483-727D18E662D8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E1AF-3BC2-4172-A0D6-D72E87815C20}" type="datetimeFigureOut">
              <a:rPr lang="el-GR" smtClean="0"/>
              <a:t>19/6/2024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69582-86A8-4FCF-9483-727D18E662D8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E1AF-3BC2-4172-A0D6-D72E87815C20}" type="datetimeFigureOut">
              <a:rPr lang="el-GR" smtClean="0"/>
              <a:t>19/6/2024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69582-86A8-4FCF-9483-727D18E662D8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dirty="0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0E1AF-3BC2-4172-A0D6-D72E87815C20}" type="datetimeFigureOut">
              <a:rPr lang="el-GR" smtClean="0"/>
              <a:t>19/6/2024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69582-86A8-4FCF-9483-727D18E662D8}" type="slidenum">
              <a:rPr lang="el-GR" smtClean="0"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- Ορθογώνιο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- Ορθογώνιο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29 - Ορθογώνιο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30 - Ορθογώνιο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31 - Ορθογώνιο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32 - Στρογγυλεμένο ορθογώνιο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33 - Στρογγυλεμένο ορθογώνιο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34 - Ορθογώνιο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35 - Ορθογώνιο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36 - Ορθογώνιο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37 - Ορθογώνιο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38 - Ορθογώνιο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39 - Ορθογώνιο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2B90E1AF-3BC2-4172-A0D6-D72E87815C20}" type="datetimeFigureOut">
              <a:rPr lang="el-GR" smtClean="0"/>
              <a:t>19/6/2024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5DC69582-86A8-4FCF-9483-727D18E662D8}" type="slidenum">
              <a:rPr lang="el-GR" smtClean="0"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rm.coe.int/1680ac59d6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-120488" y="-3267744"/>
            <a:ext cx="9264488" cy="5903698"/>
          </a:xfrm>
        </p:spPr>
        <p:txBody>
          <a:bodyPr>
            <a:normAutofit/>
          </a:bodyPr>
          <a:lstStyle/>
          <a:p>
            <a:pPr lvl="0" algn="ctr" defTabSz="857250" eaLnBrk="0" fontAlgn="base" hangingPunct="0">
              <a:spcAft>
                <a:spcPct val="0"/>
              </a:spcAft>
              <a:defRPr/>
            </a:pPr>
            <a:r>
              <a:rPr lang="en-US" sz="4000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The significance </a:t>
            </a:r>
            <a:r>
              <a:rPr lang="en-US" sz="4000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of</a:t>
            </a:r>
            <a:r>
              <a:rPr lang="el-GR" sz="4000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 </a:t>
            </a:r>
            <a:r>
              <a:rPr lang="en-US" sz="4000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Counselling </a:t>
            </a:r>
            <a:r>
              <a:rPr lang="en-US" sz="4000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in </a:t>
            </a:r>
            <a:r>
              <a:rPr lang="en-US" sz="4000" i="1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Greek </a:t>
            </a:r>
            <a:r>
              <a:rPr lang="en-US" sz="4000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>prisons</a:t>
            </a:r>
            <a:r>
              <a:rPr lang="en-US" sz="4000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  <a:t/>
            </a:r>
            <a:br>
              <a:rPr lang="en-US" sz="4000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  <a:cs typeface="Arial" charset="0"/>
              </a:rPr>
            </a:br>
            <a:endParaRPr lang="el-G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251520" y="3899938"/>
            <a:ext cx="5616624" cy="1752600"/>
          </a:xfrm>
        </p:spPr>
        <p:txBody>
          <a:bodyPr/>
          <a:lstStyle/>
          <a:p>
            <a:r>
              <a:rPr lang="en-US" b="1" dirty="0" smtClean="0">
                <a:solidFill>
                  <a:schemeClr val="accent2"/>
                </a:solidFill>
                <a:latin typeface="+mj-lt"/>
                <a:cs typeface="Calibri" pitchFamily="34" charset="0"/>
              </a:rPr>
              <a:t> </a:t>
            </a:r>
          </a:p>
          <a:p>
            <a:r>
              <a:rPr lang="en-US" sz="2000" b="1" dirty="0" smtClean="0">
                <a:solidFill>
                  <a:schemeClr val="accent2"/>
                </a:solidFill>
                <a:latin typeface="+mj-lt"/>
                <a:cs typeface="Calibri" pitchFamily="34" charset="0"/>
              </a:rPr>
              <a:t>Maria </a:t>
            </a:r>
            <a:r>
              <a:rPr lang="en-US" sz="2000" b="1" dirty="0" err="1" smtClean="0">
                <a:solidFill>
                  <a:schemeClr val="accent2"/>
                </a:solidFill>
                <a:latin typeface="+mj-lt"/>
                <a:cs typeface="Calibri" pitchFamily="34" charset="0"/>
              </a:rPr>
              <a:t>Kaminioti</a:t>
            </a:r>
            <a:r>
              <a:rPr lang="en-US" sz="2000" b="1" dirty="0" smtClean="0">
                <a:solidFill>
                  <a:schemeClr val="accent2"/>
                </a:solidFill>
                <a:latin typeface="+mj-lt"/>
                <a:cs typeface="Calibri" pitchFamily="34" charset="0"/>
              </a:rPr>
              <a:t>,</a:t>
            </a:r>
          </a:p>
          <a:p>
            <a:r>
              <a:rPr lang="en-US" sz="2000" b="1" dirty="0" smtClean="0">
                <a:solidFill>
                  <a:schemeClr val="accent2"/>
                </a:solidFill>
                <a:latin typeface="+mj-lt"/>
                <a:cs typeface="Calibri" pitchFamily="34" charset="0"/>
              </a:rPr>
              <a:t>PhD Candidate at </a:t>
            </a:r>
            <a:r>
              <a:rPr lang="en-US" sz="20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the University of Alicante</a:t>
            </a:r>
          </a:p>
          <a:p>
            <a:endParaRPr lang="en-US" b="1" dirty="0" smtClean="0">
              <a:solidFill>
                <a:schemeClr val="accent2"/>
              </a:solidFill>
              <a:latin typeface="+mj-lt"/>
              <a:cs typeface="Calibri" pitchFamily="34" charset="0"/>
            </a:endParaRPr>
          </a:p>
          <a:p>
            <a:endParaRPr lang="el-GR" dirty="0"/>
          </a:p>
        </p:txBody>
      </p:sp>
      <p:pic>
        <p:nvPicPr>
          <p:cNvPr id="4" name="3 - Εικόνα" descr="C:\Users\turbox\AppData\Local\Microsoft\Windows\INetCache\Content.Word\logo-ua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5517232"/>
            <a:ext cx="4602832" cy="11513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Ορθογώνιο 4"/>
          <p:cNvSpPr/>
          <p:nvPr/>
        </p:nvSpPr>
        <p:spPr>
          <a:xfrm>
            <a:off x="4536379" y="2674528"/>
            <a:ext cx="457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857250" eaLnBrk="0" fontAlgn="base" hangingPunct="0">
              <a:spcAft>
                <a:spcPct val="0"/>
              </a:spcAft>
              <a:defRPr/>
            </a:pPr>
            <a:r>
              <a:rPr lang="el-GR" b="1" i="1" dirty="0">
                <a:solidFill>
                  <a:schemeClr val="bg1"/>
                </a:solidFill>
                <a:latin typeface="Arial" charset="0"/>
                <a:cs typeface="Arial" charset="0"/>
              </a:rPr>
              <a:t>8</a:t>
            </a:r>
            <a:r>
              <a:rPr lang="en-US" b="1" i="1" baseline="30000" dirty="0" err="1">
                <a:solidFill>
                  <a:schemeClr val="bg1"/>
                </a:solidFill>
                <a:latin typeface="Arial" charset="0"/>
                <a:cs typeface="Arial" charset="0"/>
              </a:rPr>
              <a:t>th</a:t>
            </a:r>
            <a:r>
              <a:rPr lang="en-US" b="1" i="1" dirty="0">
                <a:solidFill>
                  <a:schemeClr val="bg1"/>
                </a:solidFill>
                <a:latin typeface="Arial" charset="0"/>
                <a:cs typeface="Arial" charset="0"/>
              </a:rPr>
              <a:t> international online Symposium high academic achievement La </a:t>
            </a:r>
            <a:r>
              <a:rPr lang="en-US" b="1" i="1" dirty="0" err="1">
                <a:solidFill>
                  <a:schemeClr val="bg1"/>
                </a:solidFill>
                <a:latin typeface="Arial" charset="0"/>
                <a:cs typeface="Arial" charset="0"/>
              </a:rPr>
              <a:t>Nucia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l-G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29600" cy="10668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YEARLY PLAN PROCEDURE</a:t>
            </a:r>
            <a:endParaRPr lang="en-US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 algn="just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s-ES_tradnl" sz="26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22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First</a:t>
            </a:r>
            <a:r>
              <a:rPr lang="es-ES_tradnl" sz="22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_tradnl" sz="22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year</a:t>
            </a:r>
            <a:r>
              <a:rPr lang="el-GR" sz="22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2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Research of the literature and writing of the theoretical background.</a:t>
            </a:r>
            <a:endParaRPr lang="en-US" sz="22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Char char="v"/>
            </a:pPr>
            <a:endParaRPr lang="en-US" sz="22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n-US" sz="22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 year</a:t>
            </a:r>
            <a:r>
              <a:rPr lang="el-GR" sz="22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2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in prisons and second chance schools.</a:t>
            </a:r>
          </a:p>
          <a:p>
            <a:pPr marL="457200" indent="-457200" algn="just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Char char="v"/>
            </a:pPr>
            <a:endParaRPr lang="en-US" sz="22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lnSpc>
                <a:spcPct val="150000"/>
              </a:lnSpc>
              <a:buClr>
                <a:schemeClr val="tx2"/>
              </a:buClr>
              <a:buFont typeface="Wingdings" panose="05000000000000000000" pitchFamily="2" charset="2"/>
              <a:buChar char="v"/>
            </a:pPr>
            <a:r>
              <a:rPr lang="en-US" sz="22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Third year</a:t>
            </a:r>
            <a:r>
              <a:rPr lang="el-GR" sz="22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2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Analysis of the data, findings, results and conclusions.</a:t>
            </a:r>
            <a:endParaRPr lang="en-US" sz="22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Expected research result</a:t>
            </a:r>
            <a:endParaRPr lang="el-GR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ClrTx/>
              <a:buFont typeface="Wingdings" panose="05000000000000000000" pitchFamily="2" charset="2"/>
              <a:buChar char="ü"/>
            </a:pPr>
            <a:r>
              <a:rPr lang="en-US" sz="2200" dirty="0" smtClean="0"/>
              <a:t> </a:t>
            </a:r>
            <a:r>
              <a:rPr lang="en-US" sz="22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aspire to see the positive results of lifelong education in the second chance schools</a:t>
            </a:r>
            <a:r>
              <a:rPr lang="el-GR" sz="22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2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Furthermore, </a:t>
            </a:r>
            <a:r>
              <a:rPr lang="en-US" sz="2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highlight </a:t>
            </a:r>
            <a:r>
              <a:rPr lang="en-US" sz="22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chance and the evolution of career of the vulnerable groups</a:t>
            </a:r>
            <a:r>
              <a:rPr lang="el-GR" sz="2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Η</a:t>
            </a:r>
            <a:r>
              <a:rPr lang="en-US" sz="22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opefully</a:t>
            </a:r>
            <a:r>
              <a:rPr lang="en-US" sz="2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giving everyone equal rights to education</a:t>
            </a:r>
          </a:p>
          <a:p>
            <a:pPr marL="109728" indent="0">
              <a:buClrTx/>
              <a:buNone/>
            </a:pPr>
            <a:endParaRPr lang="en-US" sz="22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addition to, I hope to  create a useful mini guide for the counselors </a:t>
            </a:r>
            <a:r>
              <a:rPr lang="en-US" sz="2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important information on overcoming the difficulties of incarceration</a:t>
            </a:r>
            <a:endParaRPr lang="en-US" sz="2200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endParaRPr lang="en-US" sz="22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Tx/>
              <a:buFont typeface="Wingdings" panose="05000000000000000000" pitchFamily="2" charset="2"/>
              <a:buChar char="ü"/>
            </a:pPr>
            <a:r>
              <a:rPr lang="en-US" sz="22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Finally, to </a:t>
            </a:r>
            <a:r>
              <a:rPr lang="en-US" sz="2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pave </a:t>
            </a:r>
            <a:r>
              <a:rPr lang="en-US" sz="22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new ways </a:t>
            </a:r>
            <a:r>
              <a:rPr lang="en-US" sz="2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the future of </a:t>
            </a:r>
            <a:r>
              <a:rPr lang="en-US" sz="22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 in Greek prisons</a:t>
            </a:r>
            <a:r>
              <a:rPr lang="el-GR" sz="22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Β</a:t>
            </a:r>
            <a:r>
              <a:rPr lang="en-US" sz="22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n-US" sz="22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coming out of prison and with the support of counselling, be able to reintegrate into society and avoid recidivism</a:t>
            </a:r>
            <a:endParaRPr lang="en-US" sz="2200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20782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Bibliography</a:t>
            </a:r>
            <a:endParaRPr lang="el-GR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lvl="0" algn="just">
              <a:buClr>
                <a:prstClr val="black"/>
              </a:buClr>
            </a:pPr>
            <a:r>
              <a:rPr 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European Convention for the Prevention of Torture and Inhuman or Degrading Treatment or Punishment</a:t>
            </a:r>
            <a:r>
              <a:rPr lang="el-GR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20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cpt</a:t>
            </a:r>
            <a:r>
              <a:rPr 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2022)</a:t>
            </a:r>
            <a:endParaRPr lang="el-GR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buClr>
                <a:prstClr val="black"/>
              </a:buClr>
              <a:buNone/>
            </a:pPr>
            <a:r>
              <a:rPr lang="es-E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</a:t>
            </a:r>
            <a:r>
              <a:rPr lang="es-ES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rm.coe.int/1680ac59d6</a:t>
            </a:r>
            <a:endParaRPr lang="es-ES" sz="2000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buClr>
                <a:prstClr val="black"/>
              </a:buClr>
              <a:buNone/>
            </a:pPr>
            <a:endParaRPr lang="en-US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buClr>
                <a:prstClr val="black"/>
              </a:buClr>
            </a:pPr>
            <a:r>
              <a:rPr lang="en-US" sz="20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Tzanetaki</a:t>
            </a:r>
            <a:r>
              <a:rPr 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M., 2018. Conditions of detention in prisons: between theory and reality- a comparative approach, Aristotle University </a:t>
            </a:r>
            <a:r>
              <a:rPr lang="en-US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Thessaloniki</a:t>
            </a:r>
          </a:p>
          <a:p>
            <a:pPr marL="342900" indent="-342900" algn="just">
              <a:buClr>
                <a:prstClr val="black"/>
              </a:buClr>
            </a:pPr>
            <a:r>
              <a:rPr lang="en-US" sz="2000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Sakka</a:t>
            </a:r>
            <a:r>
              <a:rPr lang="en-US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V., 2022</a:t>
            </a:r>
            <a:r>
              <a:rPr 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Education and Human Rights in Detention </a:t>
            </a:r>
            <a:r>
              <a:rPr lang="en-US" sz="20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FacilitiesYouth</a:t>
            </a:r>
            <a:r>
              <a:rPr 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Detention </a:t>
            </a:r>
            <a:r>
              <a:rPr lang="en-US" sz="20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Centres</a:t>
            </a:r>
            <a:r>
              <a:rPr 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(YDC): the case of foreign prisoners in </a:t>
            </a:r>
            <a:r>
              <a:rPr lang="en-US" sz="2000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Greece,National</a:t>
            </a:r>
            <a:r>
              <a:rPr lang="en-US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sz="20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Kapodistrian</a:t>
            </a:r>
            <a:r>
              <a:rPr 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University of </a:t>
            </a:r>
            <a:r>
              <a:rPr lang="en-US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Athens</a:t>
            </a:r>
          </a:p>
          <a:p>
            <a:pPr marL="342900" indent="-342900" algn="just">
              <a:buClr>
                <a:prstClr val="black"/>
              </a:buClr>
            </a:pPr>
            <a:r>
              <a:rPr lang="en-US" sz="2000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Vergini</a:t>
            </a:r>
            <a:r>
              <a:rPr lang="en-US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K., 2022</a:t>
            </a:r>
            <a:r>
              <a:rPr 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The rights of prisoners in Greek prisons: a comparison between theory and </a:t>
            </a:r>
            <a:r>
              <a:rPr lang="en-US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reality</a:t>
            </a:r>
            <a:r>
              <a:rPr lang="el-GR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 University in Greece</a:t>
            </a:r>
          </a:p>
          <a:p>
            <a:pPr marL="0" lvl="0" indent="0" algn="just">
              <a:buClr>
                <a:prstClr val="black"/>
              </a:buClr>
              <a:buNone/>
            </a:pPr>
            <a:endParaRPr lang="en-US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algn="just">
              <a:buClr>
                <a:prstClr val="black"/>
              </a:buClr>
              <a:buNone/>
            </a:pPr>
            <a:endParaRPr lang="en-US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9560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Gracias a todos y todas!</a:t>
            </a:r>
            <a:br>
              <a:rPr lang="es-ES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l-GR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endParaRPr lang="es-ES" dirty="0" smtClean="0"/>
          </a:p>
          <a:p>
            <a:pPr marL="109728" indent="0">
              <a:buNone/>
            </a:pPr>
            <a:r>
              <a:rPr lang="es-ES" sz="40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</a:t>
            </a:r>
            <a:r>
              <a:rPr lang="es-ES" sz="4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40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</a:t>
            </a:r>
            <a:r>
              <a:rPr lang="es-ES" sz="4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40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es-ES" sz="4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</a:p>
          <a:p>
            <a:pPr marL="109728" indent="0">
              <a:buNone/>
            </a:pPr>
            <a:endParaRPr lang="es-ES" dirty="0"/>
          </a:p>
          <a:p>
            <a:pPr marL="109728" indent="0">
              <a:buNone/>
            </a:pPr>
            <a:r>
              <a:rPr lang="es-ES" dirty="0" smtClean="0"/>
              <a:t>		</a:t>
            </a:r>
            <a:endParaRPr lang="es-ES" dirty="0"/>
          </a:p>
          <a:p>
            <a:pPr marL="109728" indent="0">
              <a:buNone/>
            </a:pPr>
            <a:r>
              <a:rPr lang="es-ES" dirty="0" smtClean="0"/>
              <a:t>		</a:t>
            </a:r>
            <a:endParaRPr lang="es-ES" dirty="0"/>
          </a:p>
          <a:p>
            <a:pPr marL="109728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9952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role of counselling </a:t>
            </a:r>
            <a:endParaRPr lang="el-GR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role of the counsellor is crucial for the personal development of vulnerable groups. More specifically, it acts as a guide, leading the individual towards meaningful employment, independence and self-empowerment.  Also, vocational counselling is about empowerment. It recognizes the unique talents and abilities of individuals and seeks to create opportunities for them to thrive in the workplace. In addition, counseling plays a key role in reintegration and preventing recidivism. Finally, career counsellors help to combat stigma and prejudice, promoting an inclusive society where diversity is </a:t>
            </a:r>
            <a:r>
              <a:rPr lang="en-US" sz="20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recognised</a:t>
            </a:r>
            <a:r>
              <a:rPr 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valued. </a:t>
            </a:r>
            <a:endParaRPr lang="el-GR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909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Purpose of the research</a:t>
            </a:r>
            <a:endParaRPr lang="el-GR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2532888"/>
            <a:ext cx="8892480" cy="4325112"/>
          </a:xfrm>
        </p:spPr>
        <p:txBody>
          <a:bodyPr/>
          <a:lstStyle/>
          <a:p>
            <a:pPr algn="just">
              <a:buNone/>
            </a:pPr>
            <a:r>
              <a:rPr lang="en-US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purpose of this doctoral thesis is </a:t>
            </a:r>
            <a:r>
              <a:rPr lang="en-US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examine </a:t>
            </a:r>
            <a:r>
              <a:rPr 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necessity of education </a:t>
            </a:r>
            <a:r>
              <a:rPr lang="en-US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counselling </a:t>
            </a:r>
            <a:r>
              <a:rPr 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the vulnerable group of prisoners in Greece. M</a:t>
            </a:r>
            <a:r>
              <a:rPr lang="en-US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 main purpose is</a:t>
            </a:r>
            <a:r>
              <a:rPr lang="el-GR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</a:t>
            </a:r>
            <a:r>
              <a:rPr 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educate and sensitize the counsellors to be able to handle the specific features and difficulties of the specific educational framework, which is formed inside the prison and will have a positive effect on the prisoners. </a:t>
            </a:r>
            <a:endParaRPr lang="en-US" sz="2000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about the research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lvl="0" indent="0">
              <a:buClr>
                <a:srgbClr val="A04DA3"/>
              </a:buClr>
              <a:buNone/>
            </a:pPr>
            <a:r>
              <a:rPr lang="en-US" sz="2400" dirty="0">
                <a:solidFill>
                  <a:srgbClr val="535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current study will examine three different sections</a:t>
            </a:r>
          </a:p>
          <a:p>
            <a:pPr marL="109728" lvl="0" indent="0">
              <a:buClr>
                <a:srgbClr val="A04DA3"/>
              </a:buClr>
              <a:buNone/>
            </a:pPr>
            <a:r>
              <a:rPr lang="en-US" sz="2400" dirty="0">
                <a:solidFill>
                  <a:srgbClr val="535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prison, the education and the </a:t>
            </a:r>
            <a:r>
              <a:rPr lang="en-US" sz="2400" dirty="0" smtClean="0">
                <a:solidFill>
                  <a:srgbClr val="535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counselling</a:t>
            </a:r>
            <a:endParaRPr lang="en-US" sz="2400" dirty="0">
              <a:solidFill>
                <a:srgbClr val="535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lvl="0" indent="0">
              <a:buClr>
                <a:srgbClr val="A04DA3"/>
              </a:buClr>
              <a:buNone/>
            </a:pPr>
            <a:r>
              <a:rPr lang="en-US" sz="2400" dirty="0">
                <a:solidFill>
                  <a:srgbClr val="535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Specifically, </a:t>
            </a:r>
          </a:p>
          <a:p>
            <a:pPr lvl="0">
              <a:buClr>
                <a:srgbClr val="424456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535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400" dirty="0" smtClean="0">
                <a:solidFill>
                  <a:srgbClr val="535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living conditions, the </a:t>
            </a:r>
            <a:r>
              <a:rPr lang="en-US" sz="2400" dirty="0">
                <a:solidFill>
                  <a:srgbClr val="535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work </a:t>
            </a:r>
            <a:r>
              <a:rPr lang="en-US" sz="2400" dirty="0" smtClean="0">
                <a:solidFill>
                  <a:srgbClr val="535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interests in </a:t>
            </a:r>
            <a:r>
              <a:rPr lang="en-US" sz="2400" dirty="0">
                <a:solidFill>
                  <a:srgbClr val="535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prison</a:t>
            </a:r>
          </a:p>
          <a:p>
            <a:pPr marL="109728" lvl="0" indent="0">
              <a:buClr>
                <a:srgbClr val="424456"/>
              </a:buClr>
              <a:buNone/>
            </a:pPr>
            <a:endParaRPr lang="en-US" sz="2400" dirty="0">
              <a:solidFill>
                <a:srgbClr val="535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424456"/>
              </a:buClr>
              <a:buFont typeface="Wingdings" panose="05000000000000000000" pitchFamily="2" charset="2"/>
              <a:buChar char="Ø"/>
            </a:pPr>
            <a:r>
              <a:rPr lang="de-DE" sz="2400" dirty="0">
                <a:solidFill>
                  <a:srgbClr val="535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Consulting Goals. </a:t>
            </a:r>
            <a:r>
              <a:rPr lang="en-US" sz="2400" dirty="0">
                <a:solidFill>
                  <a:srgbClr val="535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aim to create a mini guide for the </a:t>
            </a:r>
            <a:r>
              <a:rPr lang="en-US" sz="2400" dirty="0" smtClean="0">
                <a:solidFill>
                  <a:srgbClr val="535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counsellors </a:t>
            </a:r>
            <a:r>
              <a:rPr lang="en-US" sz="2400" dirty="0">
                <a:solidFill>
                  <a:srgbClr val="535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 advice and activities suitable for integration into the vocational guidance course</a:t>
            </a:r>
          </a:p>
          <a:p>
            <a:pPr marL="109728" lvl="0" indent="0">
              <a:buClr>
                <a:srgbClr val="424456"/>
              </a:buClr>
              <a:buNone/>
            </a:pPr>
            <a:endParaRPr lang="en-US" sz="2400" dirty="0">
              <a:solidFill>
                <a:srgbClr val="535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424456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535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Counselor's role and the significance of education</a:t>
            </a:r>
          </a:p>
          <a:p>
            <a:pPr lvl="0">
              <a:buClr>
                <a:srgbClr val="424456"/>
              </a:buClr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535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Clr>
                <a:srgbClr val="424456"/>
              </a:buClr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535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Educational programs in the </a:t>
            </a:r>
            <a:r>
              <a:rPr lang="en-US" sz="2400" dirty="0" smtClean="0">
                <a:solidFill>
                  <a:srgbClr val="535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prison</a:t>
            </a:r>
            <a:r>
              <a:rPr lang="el-GR" sz="2400" dirty="0" smtClean="0">
                <a:solidFill>
                  <a:srgbClr val="535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dirty="0" smtClean="0">
                <a:solidFill>
                  <a:srgbClr val="535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prepare the social reintegration and reduce recidivism</a:t>
            </a:r>
            <a:endParaRPr lang="en-US" sz="2400" dirty="0">
              <a:solidFill>
                <a:srgbClr val="535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09728" lvl="0" indent="0">
              <a:buClr>
                <a:srgbClr val="424456"/>
              </a:buClr>
              <a:buNone/>
            </a:pPr>
            <a:endParaRPr lang="en-US" sz="2400" dirty="0">
              <a:solidFill>
                <a:srgbClr val="535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57289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questions</a:t>
            </a:r>
            <a:endParaRPr lang="el-GR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According to European Convention for the Prevention of Torture “Many prisoners are still held in conditions that are an affront to their human </a:t>
            </a:r>
            <a:r>
              <a:rPr lang="en-US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decency”</a:t>
            </a:r>
          </a:p>
          <a:p>
            <a:pPr marL="109728" indent="0">
              <a:buNone/>
            </a:pPr>
            <a:r>
              <a:rPr lang="en-US" sz="1800" dirty="0">
                <a:solidFill>
                  <a:schemeClr val="accent1"/>
                </a:solidFill>
              </a:rPr>
              <a:t>This finding led me </a:t>
            </a:r>
            <a:r>
              <a:rPr lang="en-US" sz="1800" dirty="0" smtClean="0">
                <a:solidFill>
                  <a:schemeClr val="accent1"/>
                </a:solidFill>
              </a:rPr>
              <a:t>to research :</a:t>
            </a:r>
          </a:p>
          <a:p>
            <a:r>
              <a:rPr lang="en-US" sz="1800" dirty="0" smtClean="0">
                <a:solidFill>
                  <a:schemeClr val="accent1"/>
                </a:solidFill>
              </a:rPr>
              <a:t>about </a:t>
            </a:r>
            <a:r>
              <a:rPr lang="en-US" sz="1800" dirty="0">
                <a:solidFill>
                  <a:schemeClr val="accent1"/>
                </a:solidFill>
              </a:rPr>
              <a:t>the living conditions </a:t>
            </a:r>
            <a:r>
              <a:rPr lang="en-US" sz="1800" dirty="0" smtClean="0">
                <a:solidFill>
                  <a:schemeClr val="accent1"/>
                </a:solidFill>
              </a:rPr>
              <a:t>and </a:t>
            </a:r>
            <a:r>
              <a:rPr lang="en-US" sz="1800" dirty="0">
                <a:solidFill>
                  <a:schemeClr val="accent1"/>
                </a:solidFill>
              </a:rPr>
              <a:t>the consequences of </a:t>
            </a:r>
            <a:r>
              <a:rPr lang="en-US" sz="1800" dirty="0" smtClean="0">
                <a:solidFill>
                  <a:schemeClr val="accent1"/>
                </a:solidFill>
              </a:rPr>
              <a:t>confinement</a:t>
            </a:r>
          </a:p>
          <a:p>
            <a:r>
              <a:rPr lang="en-US" sz="1800" dirty="0" smtClean="0">
                <a:solidFill>
                  <a:schemeClr val="accent1"/>
                </a:solidFill>
              </a:rPr>
              <a:t>the </a:t>
            </a:r>
            <a:r>
              <a:rPr lang="en-US" sz="1800" dirty="0">
                <a:solidFill>
                  <a:schemeClr val="accent1"/>
                </a:solidFill>
              </a:rPr>
              <a:t>right to education (structures, educational </a:t>
            </a:r>
            <a:r>
              <a:rPr lang="en-US" sz="1800" dirty="0" smtClean="0">
                <a:solidFill>
                  <a:schemeClr val="accent1"/>
                </a:solidFill>
              </a:rPr>
              <a:t>programs</a:t>
            </a:r>
            <a:r>
              <a:rPr lang="en-US" sz="1800" dirty="0">
                <a:solidFill>
                  <a:schemeClr val="accent1"/>
                </a:solidFill>
              </a:rPr>
              <a:t>, etc.) and to what </a:t>
            </a:r>
            <a:r>
              <a:rPr lang="en-US" sz="1800" dirty="0" smtClean="0">
                <a:solidFill>
                  <a:schemeClr val="accent1"/>
                </a:solidFill>
              </a:rPr>
              <a:t>extent </a:t>
            </a:r>
            <a:r>
              <a:rPr lang="en-US" sz="1800" dirty="0">
                <a:solidFill>
                  <a:schemeClr val="accent1"/>
                </a:solidFill>
              </a:rPr>
              <a:t>is </a:t>
            </a:r>
            <a:r>
              <a:rPr lang="en-US" sz="1800" dirty="0" smtClean="0">
                <a:solidFill>
                  <a:schemeClr val="accent1"/>
                </a:solidFill>
              </a:rPr>
              <a:t>protected</a:t>
            </a:r>
            <a:r>
              <a:rPr lang="el-GR" sz="1800" dirty="0" smtClean="0">
                <a:solidFill>
                  <a:schemeClr val="accent1"/>
                </a:solidFill>
              </a:rPr>
              <a:t> </a:t>
            </a:r>
            <a:r>
              <a:rPr lang="en-US" sz="1800" dirty="0" smtClean="0">
                <a:solidFill>
                  <a:schemeClr val="accent1"/>
                </a:solidFill>
              </a:rPr>
              <a:t>or abused. </a:t>
            </a:r>
            <a:r>
              <a:rPr lang="en-US" sz="1800" dirty="0">
                <a:solidFill>
                  <a:schemeClr val="accent1"/>
                </a:solidFill>
              </a:rPr>
              <a:t>What kind of educational </a:t>
            </a:r>
            <a:r>
              <a:rPr lang="en-US" sz="1800" dirty="0" smtClean="0">
                <a:solidFill>
                  <a:schemeClr val="accent1"/>
                </a:solidFill>
              </a:rPr>
              <a:t>programs </a:t>
            </a:r>
            <a:r>
              <a:rPr lang="en-US" sz="1800" dirty="0">
                <a:solidFill>
                  <a:schemeClr val="accent1"/>
                </a:solidFill>
              </a:rPr>
              <a:t>are available to prisoners in </a:t>
            </a:r>
            <a:r>
              <a:rPr lang="en-US" sz="1800" dirty="0" smtClean="0">
                <a:solidFill>
                  <a:schemeClr val="accent1"/>
                </a:solidFill>
              </a:rPr>
              <a:t>Greece</a:t>
            </a:r>
            <a:endParaRPr lang="el-GR" sz="1800" dirty="0" smtClean="0">
              <a:solidFill>
                <a:schemeClr val="accent1"/>
              </a:solidFill>
            </a:endParaRPr>
          </a:p>
          <a:p>
            <a:r>
              <a:rPr lang="en-US" sz="1800" dirty="0">
                <a:solidFill>
                  <a:schemeClr val="accent1"/>
                </a:solidFill>
              </a:rPr>
              <a:t>the role of counselling and whether it can improve living and reintegration </a:t>
            </a:r>
            <a:r>
              <a:rPr lang="en-US" sz="1800" dirty="0" smtClean="0">
                <a:solidFill>
                  <a:schemeClr val="accent1"/>
                </a:solidFill>
              </a:rPr>
              <a:t>conditions</a:t>
            </a:r>
          </a:p>
          <a:p>
            <a:r>
              <a:rPr lang="en-US" sz="1800" dirty="0" smtClean="0">
                <a:solidFill>
                  <a:schemeClr val="accent1"/>
                </a:solidFill>
              </a:rPr>
              <a:t>The role of counsellor and how </a:t>
            </a:r>
            <a:r>
              <a:rPr lang="en-US" sz="1800" dirty="0">
                <a:solidFill>
                  <a:schemeClr val="accent1"/>
                </a:solidFill>
              </a:rPr>
              <a:t>he </a:t>
            </a:r>
            <a:r>
              <a:rPr lang="en-US" sz="1800" dirty="0" smtClean="0">
                <a:solidFill>
                  <a:schemeClr val="accent1"/>
                </a:solidFill>
              </a:rPr>
              <a:t>could</a:t>
            </a:r>
            <a:r>
              <a:rPr lang="el-GR" sz="1800" dirty="0" smtClean="0">
                <a:solidFill>
                  <a:schemeClr val="accent1"/>
                </a:solidFill>
              </a:rPr>
              <a:t> </a:t>
            </a:r>
            <a:r>
              <a:rPr lang="en-US" sz="1800" dirty="0" smtClean="0">
                <a:solidFill>
                  <a:schemeClr val="accent1"/>
                </a:solidFill>
              </a:rPr>
              <a:t>contribute </a:t>
            </a:r>
            <a:r>
              <a:rPr lang="en-US" sz="1800" dirty="0">
                <a:solidFill>
                  <a:schemeClr val="accent1"/>
                </a:solidFill>
              </a:rPr>
              <a:t>to social reintegration and reduce recidivism</a:t>
            </a:r>
            <a:endParaRPr lang="en-US" sz="1800" dirty="0" smtClean="0">
              <a:solidFill>
                <a:schemeClr val="accent1"/>
              </a:solidFill>
            </a:endParaRPr>
          </a:p>
          <a:p>
            <a:endParaRPr lang="el-GR" sz="1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953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Methodology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research method to be used is qualitative. The aim is to collect and study a multitude of empirical data, resulting from the </a:t>
            </a:r>
            <a:r>
              <a:rPr lang="en-US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interview </a:t>
            </a:r>
            <a:r>
              <a:rPr 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record the </a:t>
            </a:r>
            <a:r>
              <a:rPr lang="en-US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opinion of the group, </a:t>
            </a:r>
            <a:r>
              <a:rPr 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order to interpret it. The cross-checking of the data with the opinions of the prison officers and trainers is also very important for the reliability of the results of the research. The </a:t>
            </a:r>
            <a:r>
              <a:rPr lang="en-US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choice of the qualitative method for this research is also due to the disadvantage of quantitative methods in research concerning the incarcerated population. </a:t>
            </a:r>
            <a:endParaRPr lang="el-GR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8863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barriers and difficulties</a:t>
            </a:r>
            <a:endParaRPr lang="el-GR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Clr>
                <a:srgbClr val="A04DA3"/>
              </a:buClr>
            </a:pPr>
            <a:r>
              <a:rPr lang="en-US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initial plan was to conduct a mixed survey with quantitative and qualitative questionnaires</a:t>
            </a:r>
            <a:r>
              <a:rPr lang="en-US" sz="2000" dirty="0" smtClean="0"/>
              <a:t>.</a:t>
            </a:r>
            <a:r>
              <a:rPr lang="el-GR" sz="2000" dirty="0" smtClean="0"/>
              <a:t> </a:t>
            </a:r>
            <a:r>
              <a:rPr lang="en-US" sz="2000" dirty="0" smtClean="0">
                <a:solidFill>
                  <a:srgbClr val="535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rgbClr val="53548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Answering questionnaires requires a good knowledge of reading and writing of the Greek language, which is not self-evident for many prisoners. Therefore, the answering of questionnaires on their part would not be feasible or at best would be one-word. </a:t>
            </a:r>
            <a:endParaRPr lang="el-GR" sz="2000" dirty="0">
              <a:solidFill>
                <a:srgbClr val="53548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49939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Size of the sample</a:t>
            </a:r>
            <a:endParaRPr lang="el-GR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the largest prison in Greece</a:t>
            </a:r>
            <a:endParaRPr lang="el-GR" sz="2000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second chance school in </a:t>
            </a:r>
            <a:r>
              <a:rPr lang="en-US" sz="2000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Grevena</a:t>
            </a:r>
            <a:endParaRPr lang="en-US" sz="2000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prison officers</a:t>
            </a:r>
            <a:r>
              <a:rPr lang="el-GR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manager</a:t>
            </a:r>
            <a:r>
              <a:rPr lang="el-GR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prison and 1 sergeant</a:t>
            </a:r>
          </a:p>
          <a:p>
            <a:r>
              <a:rPr 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educators and 1 consulter</a:t>
            </a:r>
            <a:endParaRPr lang="en-US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psychologist</a:t>
            </a:r>
          </a:p>
          <a:p>
            <a:r>
              <a:rPr lang="en-US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</a:t>
            </a:r>
            <a:r>
              <a:rPr lang="en-US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social worker and the director </a:t>
            </a:r>
            <a:r>
              <a:rPr 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the secondary </a:t>
            </a:r>
            <a:r>
              <a:rPr lang="en-US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</a:t>
            </a:r>
          </a:p>
          <a:p>
            <a:r>
              <a:rPr lang="en-US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prisoners</a:t>
            </a:r>
            <a:endParaRPr lang="el-GR" sz="20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0953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43808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Literature review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of the synthesis of the Greek and international bibliographical sources I </a:t>
            </a:r>
            <a:r>
              <a:rPr lang="en-US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studied</a:t>
            </a:r>
            <a:endParaRPr lang="el-GR" sz="2000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Critical evaluation of them in order to gain a clear picture of the </a:t>
            </a:r>
            <a:r>
              <a:rPr lang="en-US" sz="20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subject</a:t>
            </a:r>
            <a:endParaRPr lang="el-GR" sz="2000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Recording of the Greek Law about the rights of the prisoners</a:t>
            </a:r>
          </a:p>
          <a:p>
            <a:endParaRPr lang="el-G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7471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στικό">
  <a:themeElements>
    <a:clrScheme name="Αστικό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Αστικό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Αστικό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1258</TotalTime>
  <Words>889</Words>
  <Application>Microsoft Office PowerPoint</Application>
  <PresentationFormat>Προβολή στην οθόνη (4:3)</PresentationFormat>
  <Paragraphs>70</Paragraphs>
  <Slides>13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13</vt:i4>
      </vt:variant>
    </vt:vector>
  </HeadingPairs>
  <TitlesOfParts>
    <vt:vector size="20" baseType="lpstr">
      <vt:lpstr>Arial</vt:lpstr>
      <vt:lpstr>Calibri</vt:lpstr>
      <vt:lpstr>Georgia</vt:lpstr>
      <vt:lpstr>Trebuchet MS</vt:lpstr>
      <vt:lpstr>Wingdings</vt:lpstr>
      <vt:lpstr>Wingdings 2</vt:lpstr>
      <vt:lpstr>Αστικό</vt:lpstr>
      <vt:lpstr>The significance of Counselling in Greek prisons </vt:lpstr>
      <vt:lpstr>The role of counselling </vt:lpstr>
      <vt:lpstr>Purpose of the research</vt:lpstr>
      <vt:lpstr>What about the research</vt:lpstr>
      <vt:lpstr>Research questions</vt:lpstr>
      <vt:lpstr>Research Methodology</vt:lpstr>
      <vt:lpstr>Research barriers and difficulties</vt:lpstr>
      <vt:lpstr>Size of the sample</vt:lpstr>
      <vt:lpstr>Literature review</vt:lpstr>
      <vt:lpstr>YEARLY PLAN PROCEDURE</vt:lpstr>
      <vt:lpstr>Expected research result</vt:lpstr>
      <vt:lpstr>Bibliography</vt:lpstr>
      <vt:lpstr>Gracias a todos y todas!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Doctorado en Transferecias Intercurturales e Historicas en la Europa Medieval   “Investigation of the effectiveness of disability educational programs on attitudes of students and youth without disabilities:  The paradigm of the Greek Paralympics Committee and Stavros Niarchos Foundation programs”.</dc:title>
  <dc:creator>vakou</dc:creator>
  <cp:lastModifiedBy>pc1</cp:lastModifiedBy>
  <cp:revision>90</cp:revision>
  <dcterms:created xsi:type="dcterms:W3CDTF">2022-06-15T20:38:20Z</dcterms:created>
  <dcterms:modified xsi:type="dcterms:W3CDTF">2024-06-19T08:57:40Z</dcterms:modified>
</cp:coreProperties>
</file>